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32"/>
  </p:notesMasterIdLst>
  <p:sldIdLst>
    <p:sldId id="324" r:id="rId2"/>
    <p:sldId id="628" r:id="rId3"/>
    <p:sldId id="629" r:id="rId4"/>
    <p:sldId id="630" r:id="rId5"/>
    <p:sldId id="631" r:id="rId6"/>
    <p:sldId id="632" r:id="rId7"/>
    <p:sldId id="636" r:id="rId8"/>
    <p:sldId id="637" r:id="rId9"/>
    <p:sldId id="638" r:id="rId10"/>
    <p:sldId id="635" r:id="rId11"/>
    <p:sldId id="633" r:id="rId12"/>
    <p:sldId id="634" r:id="rId13"/>
    <p:sldId id="639" r:id="rId14"/>
    <p:sldId id="640" r:id="rId15"/>
    <p:sldId id="641" r:id="rId16"/>
    <p:sldId id="642" r:id="rId17"/>
    <p:sldId id="643" r:id="rId18"/>
    <p:sldId id="644" r:id="rId19"/>
    <p:sldId id="645" r:id="rId20"/>
    <p:sldId id="646" r:id="rId21"/>
    <p:sldId id="647" r:id="rId22"/>
    <p:sldId id="648" r:id="rId23"/>
    <p:sldId id="649" r:id="rId24"/>
    <p:sldId id="650" r:id="rId25"/>
    <p:sldId id="651" r:id="rId26"/>
    <p:sldId id="653" r:id="rId27"/>
    <p:sldId id="652" r:id="rId28"/>
    <p:sldId id="654" r:id="rId29"/>
    <p:sldId id="655" r:id="rId30"/>
    <p:sldId id="627" r:id="rId31"/>
  </p:sldIdLst>
  <p:sldSz cx="9144000" cy="5143500" type="screen16x9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B849ED-E938-4416-9EAE-B89B694BF21F}">
          <p14:sldIdLst>
            <p14:sldId id="324"/>
            <p14:sldId id="628"/>
            <p14:sldId id="629"/>
            <p14:sldId id="630"/>
            <p14:sldId id="631"/>
            <p14:sldId id="632"/>
            <p14:sldId id="636"/>
            <p14:sldId id="637"/>
            <p14:sldId id="638"/>
            <p14:sldId id="635"/>
            <p14:sldId id="633"/>
            <p14:sldId id="634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3"/>
            <p14:sldId id="652"/>
            <p14:sldId id="654"/>
            <p14:sldId id="655"/>
            <p14:sldId id="6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D7D7D7"/>
    <a:srgbClr val="A6F785"/>
    <a:srgbClr val="FFFF99"/>
    <a:srgbClr val="FFD54F"/>
    <a:srgbClr val="CCCCFF"/>
    <a:srgbClr val="FFFF00"/>
    <a:srgbClr val="98E187"/>
    <a:srgbClr val="FFFFFF"/>
    <a:srgbClr val="BAE1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91876" autoAdjust="0"/>
  </p:normalViewPr>
  <p:slideViewPr>
    <p:cSldViewPr snapToGrid="0" showGuides="1">
      <p:cViewPr>
        <p:scale>
          <a:sx n="125" d="100"/>
          <a:sy n="125" d="100"/>
        </p:scale>
        <p:origin x="-1140" y="-300"/>
      </p:cViewPr>
      <p:guideLst>
        <p:guide orient="horz" pos="7"/>
        <p:guide pos="2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-3804" y="-102"/>
      </p:cViewPr>
      <p:guideLst>
        <p:guide orient="horz" pos="3024"/>
        <p:guide pos="230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s-E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s-E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s-E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A9E8D71D-9229-4034-98C3-7CDDB1778F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700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2E7AB107-F746-4B9C-B41A-145CB3E2045E}" type="slidenum">
              <a:rPr lang="en-US" sz="1300"/>
              <a:pPr algn="r" defTabSz="966788"/>
              <a:t>1</a:t>
            </a:fld>
            <a:endParaRPr lang="en-US" sz="1300" dirty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CO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ttp://images6.fanpop.com/image/photos/34500000/Blue-Wallpaper-colors-34503103-1440-900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353" y="0"/>
            <a:ext cx="9148353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 10"/>
          <p:cNvSpPr/>
          <p:nvPr userDrawn="1"/>
        </p:nvSpPr>
        <p:spPr>
          <a:xfrm>
            <a:off x="580349" y="2560383"/>
            <a:ext cx="1981876" cy="1820704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fontAlgn="base">
              <a:spcAft>
                <a:spcPts val="0"/>
              </a:spcAft>
            </a:pPr>
            <a:endParaRPr lang="es-CO" sz="900">
              <a:effectLst/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720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56549" y="2919475"/>
            <a:ext cx="2441609" cy="1102519"/>
          </a:xfrm>
        </p:spPr>
        <p:txBody>
          <a:bodyPr/>
          <a:lstStyle>
            <a:lvl1pPr>
              <a:defRPr smtClean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s-ES" dirty="0" err="1" smtClean="0"/>
              <a:t>Click</a:t>
            </a:r>
            <a:r>
              <a:rPr lang="es-ES" dirty="0" smtClean="0"/>
              <a:t> to </a:t>
            </a:r>
            <a:r>
              <a:rPr lang="es-ES" dirty="0" err="1" smtClean="0"/>
              <a:t>edit</a:t>
            </a:r>
            <a:r>
              <a:rPr lang="es-ES" dirty="0" smtClean="0"/>
              <a:t> Master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style</a:t>
            </a:r>
            <a:endParaRPr lang="es-ES" dirty="0" smtClean="0"/>
          </a:p>
        </p:txBody>
      </p:sp>
      <p:sp>
        <p:nvSpPr>
          <p:cNvPr id="4720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777840" y="4337097"/>
            <a:ext cx="6400800" cy="604838"/>
          </a:xfrm>
        </p:spPr>
        <p:txBody>
          <a:bodyPr/>
          <a:lstStyle>
            <a:lvl1pPr marL="0" indent="0" algn="l">
              <a:buFontTx/>
              <a:buNone/>
              <a:defRPr sz="2000" smtClean="0"/>
            </a:lvl1pPr>
          </a:lstStyle>
          <a:p>
            <a:r>
              <a:rPr lang="es-ES" smtClean="0"/>
              <a:t>Click to edit Master subtitle style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 algn="ctr"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6" name="Rectangle 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400"/>
            </a:lvl1pPr>
          </a:lstStyle>
          <a:p>
            <a:pPr>
              <a:defRPr/>
            </a:pPr>
            <a:fld id="{424E62EA-51D5-4AEA-9135-05DAB009AB9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398" y="4381087"/>
            <a:ext cx="1292348" cy="3574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O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A91E7-683D-472C-A40D-9D25B585A19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96B6F-3292-4CEF-8E7B-628C50B5560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96064" y="141685"/>
            <a:ext cx="2090737" cy="44529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23851" y="141685"/>
            <a:ext cx="6119813" cy="44529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4153A-367D-4268-A7CE-64B7ADD2E154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81EB0-C631-4AC0-8152-B3F05027B2E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850" y="141685"/>
            <a:ext cx="6923088" cy="36165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CO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2DA355-95D0-460D-8ABD-EFBE05F286B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6D4DB-3654-49AE-AFB4-4E896C4A6DB4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41BF0-18C3-4000-AB28-D00BBCCCC755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FE3ED-A867-4223-B036-6A7E43C6984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942D3-38EB-4A99-BBDD-CAC182B0305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7AFDE-7B76-4F5B-8739-D600B923D03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91928-9485-4BF8-8600-8D846E89A0DC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1 Imagen" descr="Encabezado Hojas ver3-07DIC09.JP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3776" y="0"/>
            <a:ext cx="5610225" cy="912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Abajo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046935"/>
            <a:ext cx="9144000" cy="1103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41685"/>
            <a:ext cx="6923088" cy="485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cambiar el estilo de título	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654537"/>
            <a:ext cx="8534924" cy="4158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812999"/>
            <a:ext cx="2133600" cy="22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812999"/>
            <a:ext cx="2895600" cy="22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12999"/>
            <a:ext cx="2133600" cy="22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B363F980-704F-479E-92A6-0B50E76E80C4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358775" y="600075"/>
            <a:ext cx="6769100" cy="0"/>
          </a:xfrm>
          <a:prstGeom prst="line">
            <a:avLst/>
          </a:prstGeom>
          <a:noFill/>
          <a:ln w="12700">
            <a:solidFill>
              <a:srgbClr val="7F98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E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324" y="298323"/>
            <a:ext cx="1368552" cy="301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4281" y="493777"/>
            <a:ext cx="1269207" cy="10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60" r:id="rId8"/>
    <p:sldLayoutId id="2147483659" r:id="rId9"/>
    <p:sldLayoutId id="2147483658" r:id="rId10"/>
    <p:sldLayoutId id="2147483657" r:id="rId11"/>
    <p:sldLayoutId id="2147483656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18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ChangeArrowheads="1"/>
          </p:cNvSpPr>
          <p:nvPr/>
        </p:nvSpPr>
        <p:spPr bwMode="auto">
          <a:xfrm>
            <a:off x="155575" y="0"/>
            <a:ext cx="5981700" cy="1134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/>
            <a:r>
              <a:rPr lang="es-CO" sz="24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ea typeface="Adobe Fan Heiti Std B" pitchFamily="34" charset="-128"/>
              </a:rPr>
              <a:t>Taller </a:t>
            </a:r>
            <a:r>
              <a:rPr lang="es-CO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ea typeface="Adobe Fan Heiti Std B" pitchFamily="34" charset="-128"/>
              </a:rPr>
              <a:t>Conceptos APIC y Administración </a:t>
            </a:r>
            <a:r>
              <a:rPr lang="es-CO" sz="24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ea typeface="Adobe Fan Heiti Std B" pitchFamily="34" charset="-128"/>
              </a:rPr>
              <a:t>APIC</a:t>
            </a:r>
          </a:p>
          <a:p>
            <a:pPr algn="l"/>
            <a:r>
              <a:rPr lang="es-CO" sz="2000" dirty="0" smtClean="0">
                <a:solidFill>
                  <a:srgbClr val="468A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ea typeface="Adobe Fan Heiti Std B" pitchFamily="34" charset="-128"/>
              </a:rPr>
              <a:t>Entrenamiento VCSOFT</a:t>
            </a:r>
            <a:endParaRPr lang="es-ES" sz="4000" dirty="0">
              <a:solidFill>
                <a:srgbClr val="468A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  <a:ea typeface="Adobe Fan Heiti Std B" pitchFamily="34" charset="-128"/>
            </a:endParaRPr>
          </a:p>
        </p:txBody>
      </p:sp>
      <p:pic>
        <p:nvPicPr>
          <p:cNvPr id="11" name="Picture 10" descr="http://images6.fanpop.com/image/photos/34500000/Blue-Wallpaper-colors-34503103-1440-90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353" y="1496824"/>
            <a:ext cx="9148353" cy="2570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8113714" y="0"/>
            <a:ext cx="73025" cy="5143500"/>
          </a:xfrm>
          <a:prstGeom prst="rect">
            <a:avLst/>
          </a:prstGeom>
          <a:solidFill>
            <a:srgbClr val="FFFFFF">
              <a:alpha val="2901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CO" dirty="0"/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539751" y="0"/>
            <a:ext cx="144463" cy="5143500"/>
          </a:xfrm>
          <a:prstGeom prst="rect">
            <a:avLst/>
          </a:prstGeom>
          <a:solidFill>
            <a:srgbClr val="FFFFFF">
              <a:alpha val="2901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CO" dirty="0"/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611560" y="0"/>
            <a:ext cx="127000" cy="5143500"/>
          </a:xfrm>
          <a:prstGeom prst="rect">
            <a:avLst/>
          </a:prstGeom>
          <a:solidFill>
            <a:srgbClr val="FFFFFF">
              <a:alpha val="2901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CO" dirty="0"/>
          </a:p>
        </p:txBody>
      </p:sp>
      <p:sp>
        <p:nvSpPr>
          <p:cNvPr id="13" name="Oval 12"/>
          <p:cNvSpPr/>
          <p:nvPr/>
        </p:nvSpPr>
        <p:spPr>
          <a:xfrm>
            <a:off x="781685" y="1871696"/>
            <a:ext cx="1906097" cy="1820704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fontAlgn="base">
              <a:spcAft>
                <a:spcPts val="0"/>
              </a:spcAft>
            </a:pPr>
            <a:endParaRPr lang="es-CO" sz="900" dirty="0">
              <a:effectLst/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" name="AutoShape 4" descr="Image result for openshif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0616" y="2352675"/>
            <a:ext cx="1108234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75313" y="2098759"/>
            <a:ext cx="918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5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APIC 2018.4</a:t>
            </a:r>
            <a:endParaRPr lang="es-CO" sz="10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1788 0 L 0.92361 0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19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1.11111E-6 0 L 0.40955 0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819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5.55556E-7 -1.54843E-6 L -0.55122 -1.54843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819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69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2" nodeType="withEffect">
                                  <p:stCondLst>
                                    <p:cond delay="5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9" grpId="0" animBg="1"/>
      <p:bldP spid="81929" grpId="1" animBg="1"/>
      <p:bldP spid="81929" grpId="2" animBg="1"/>
      <p:bldP spid="81927" grpId="0" animBg="1"/>
      <p:bldP spid="81927" grpId="1" animBg="1"/>
      <p:bldP spid="81927" grpId="2" animBg="1"/>
      <p:bldP spid="81928" grpId="0" animBg="1"/>
      <p:bldP spid="81928" grpId="1" animBg="1"/>
      <p:bldP spid="81928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Actividad Reciente</a:t>
            </a:r>
            <a:endParaRPr lang="es-CO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731879"/>
            <a:ext cx="3566161" cy="1498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766" y="800100"/>
            <a:ext cx="2024242" cy="2685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040" y="2142649"/>
            <a:ext cx="5267960" cy="2962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14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Actividad reciente</a:t>
            </a:r>
            <a:endParaRPr lang="es-CO" dirty="0"/>
          </a:p>
        </p:txBody>
      </p:sp>
      <p:pic>
        <p:nvPicPr>
          <p:cNvPr id="614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5" y="654050"/>
            <a:ext cx="8239150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087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6110"/>
            <a:ext cx="3153215" cy="2181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746" y="640080"/>
            <a:ext cx="2651993" cy="423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870" y="2164887"/>
            <a:ext cx="5485130" cy="20546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4145280" y="1173480"/>
            <a:ext cx="350520" cy="205740"/>
          </a:xfrm>
          <a:prstGeom prst="ellipse">
            <a:avLst/>
          </a:prstGeom>
          <a:noFill/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  <p:cxnSp>
        <p:nvCxnSpPr>
          <p:cNvPr id="6" name="Straight Connector 5"/>
          <p:cNvCxnSpPr>
            <a:stCxn id="4" idx="5"/>
            <a:endCxn id="62468" idx="0"/>
          </p:cNvCxnSpPr>
          <p:nvPr/>
        </p:nvCxnSpPr>
        <p:spPr>
          <a:xfrm>
            <a:off x="4444468" y="1349090"/>
            <a:ext cx="1956967" cy="815797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7" name="Rounded Rectangle 6"/>
          <p:cNvSpPr/>
          <p:nvPr/>
        </p:nvSpPr>
        <p:spPr>
          <a:xfrm>
            <a:off x="3658870" y="2286000"/>
            <a:ext cx="3115310" cy="297180"/>
          </a:xfrm>
          <a:prstGeom prst="roundRect">
            <a:avLst/>
          </a:prstGeom>
          <a:noFill/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607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Analítica: Servicios</a:t>
            </a:r>
            <a:endParaRPr lang="es-CO" dirty="0"/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89" y="654050"/>
            <a:ext cx="7701321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81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Distribución Actividad</a:t>
            </a:r>
            <a:endParaRPr lang="es-CO" dirty="0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" y="720101"/>
            <a:ext cx="8534400" cy="4027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209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Analítica: Actividad por servicio</a:t>
            </a:r>
            <a:endParaRPr lang="es-CO" dirty="0"/>
          </a:p>
        </p:txBody>
      </p:sp>
      <p:pic>
        <p:nvPicPr>
          <p:cNvPr id="696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778325"/>
            <a:ext cx="8534400" cy="3910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71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Detalle por servicio</a:t>
            </a:r>
            <a:endParaRPr lang="es-CO" dirty="0"/>
          </a:p>
        </p:txBody>
      </p:sp>
      <p:pic>
        <p:nvPicPr>
          <p:cNvPr id="70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862345"/>
            <a:ext cx="8534400" cy="3742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56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Segregacion</a:t>
            </a:r>
            <a:r>
              <a:rPr lang="es-CO" dirty="0" smtClean="0"/>
              <a:t> por appliance (</a:t>
            </a:r>
            <a:r>
              <a:rPr lang="es-CO" dirty="0" err="1" smtClean="0"/>
              <a:t>device</a:t>
            </a:r>
            <a:r>
              <a:rPr lang="es-CO" dirty="0" smtClean="0"/>
              <a:t>)</a:t>
            </a:r>
            <a:endParaRPr lang="es-CO" dirty="0"/>
          </a:p>
        </p:txBody>
      </p:sp>
      <p:pic>
        <p:nvPicPr>
          <p:cNvPr id="716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59" y="699770"/>
            <a:ext cx="8502821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937760" y="2628900"/>
            <a:ext cx="1303020" cy="373380"/>
          </a:xfrm>
          <a:prstGeom prst="roundRect">
            <a:avLst/>
          </a:prstGeom>
          <a:noFill/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343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Service </a:t>
            </a:r>
            <a:r>
              <a:rPr lang="es-CO" dirty="0" err="1" smtClean="0"/>
              <a:t>Latency</a:t>
            </a:r>
            <a:endParaRPr lang="es-CO" dirty="0"/>
          </a:p>
        </p:txBody>
      </p:sp>
      <p:pic>
        <p:nvPicPr>
          <p:cNvPr id="727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115" y="11113"/>
            <a:ext cx="5745906" cy="3107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2253" y="708660"/>
            <a:ext cx="2026920" cy="26746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s-CO" sz="1100" dirty="0">
                <a:latin typeface="Abel" panose="02000506030000020004" pitchFamily="2" charset="0"/>
                <a:cs typeface="Calibri" panose="020F0502020204030204" pitchFamily="34" charset="0"/>
              </a:rPr>
              <a:t>Service </a:t>
            </a:r>
            <a:r>
              <a:rPr lang="es-CO" sz="1100" dirty="0" err="1">
                <a:latin typeface="Abel" panose="02000506030000020004" pitchFamily="2" charset="0"/>
                <a:cs typeface="Calibri" panose="020F0502020204030204" pitchFamily="34" charset="0"/>
              </a:rPr>
              <a:t>Elapsed</a:t>
            </a:r>
            <a:r>
              <a:rPr lang="es-CO" sz="1100" dirty="0">
                <a:latin typeface="Abel" panose="02000506030000020004" pitchFamily="2" charset="0"/>
                <a:cs typeface="Calibri" panose="020F0502020204030204" pitchFamily="34" charset="0"/>
              </a:rPr>
              <a:t> Time </a:t>
            </a:r>
            <a:endParaRPr lang="es-CO" sz="1100" dirty="0" smtClean="0">
              <a:latin typeface="Abel" panose="02000506030000020004" pitchFamily="2" charset="0"/>
              <a:cs typeface="Calibri" panose="020F0502020204030204" pitchFamily="34" charset="0"/>
            </a:endParaRPr>
          </a:p>
          <a:p>
            <a:pPr algn="l"/>
            <a:r>
              <a:rPr lang="es-CO" sz="1100" dirty="0">
                <a:latin typeface="Abel" panose="02000506030000020004" pitchFamily="2" charset="0"/>
                <a:cs typeface="Calibri" panose="020F0502020204030204" pitchFamily="34" charset="0"/>
              </a:rPr>
              <a:t>DataPower </a:t>
            </a:r>
            <a:r>
              <a:rPr lang="es-CO" sz="1100" dirty="0" err="1">
                <a:latin typeface="Abel" panose="02000506030000020004" pitchFamily="2" charset="0"/>
                <a:cs typeface="Calibri" panose="020F0502020204030204" pitchFamily="34" charset="0"/>
              </a:rPr>
              <a:t>Request</a:t>
            </a:r>
            <a:r>
              <a:rPr lang="es-CO" sz="1100" dirty="0">
                <a:latin typeface="Abel" panose="02000506030000020004" pitchFamily="2" charset="0"/>
                <a:cs typeface="Calibri" panose="020F0502020204030204" pitchFamily="34" charset="0"/>
              </a:rPr>
              <a:t> </a:t>
            </a:r>
            <a:r>
              <a:rPr lang="es-CO" sz="1100" dirty="0" err="1">
                <a:latin typeface="Abel" panose="02000506030000020004" pitchFamily="2" charset="0"/>
                <a:cs typeface="Calibri" panose="020F0502020204030204" pitchFamily="34" charset="0"/>
              </a:rPr>
              <a:t>Processing</a:t>
            </a:r>
            <a:r>
              <a:rPr lang="es-CO" sz="1100" dirty="0">
                <a:latin typeface="Abel" panose="02000506030000020004" pitchFamily="2" charset="0"/>
                <a:cs typeface="Calibri" panose="020F0502020204030204" pitchFamily="34" charset="0"/>
              </a:rPr>
              <a:t> </a:t>
            </a:r>
          </a:p>
          <a:p>
            <a:pPr algn="l"/>
            <a:r>
              <a:rPr lang="es-CO" sz="1100" dirty="0">
                <a:latin typeface="Abel" panose="02000506030000020004" pitchFamily="2" charset="0"/>
                <a:cs typeface="Calibri" panose="020F0502020204030204" pitchFamily="34" charset="0"/>
              </a:rPr>
              <a:t>DataPower Response </a:t>
            </a:r>
            <a:r>
              <a:rPr lang="es-CO" sz="1100" dirty="0" err="1">
                <a:latin typeface="Abel" panose="02000506030000020004" pitchFamily="2" charset="0"/>
                <a:cs typeface="Calibri" panose="020F0502020204030204" pitchFamily="34" charset="0"/>
              </a:rPr>
              <a:t>Processing</a:t>
            </a:r>
            <a:r>
              <a:rPr lang="es-CO" sz="1100" dirty="0">
                <a:latin typeface="Abel" panose="02000506030000020004" pitchFamily="2" charset="0"/>
                <a:cs typeface="Calibri" panose="020F0502020204030204" pitchFamily="34" charset="0"/>
              </a:rPr>
              <a:t> </a:t>
            </a:r>
          </a:p>
          <a:p>
            <a:pPr algn="l"/>
            <a:r>
              <a:rPr lang="es-CO" sz="1100" dirty="0">
                <a:latin typeface="Abel" panose="02000506030000020004" pitchFamily="2" charset="0"/>
                <a:cs typeface="Calibri" panose="020F0502020204030204" pitchFamily="34" charset="0"/>
              </a:rPr>
              <a:t>Back-</a:t>
            </a:r>
            <a:r>
              <a:rPr lang="es-CO" sz="1100" dirty="0" err="1">
                <a:latin typeface="Abel" panose="02000506030000020004" pitchFamily="2" charset="0"/>
                <a:cs typeface="Calibri" panose="020F0502020204030204" pitchFamily="34" charset="0"/>
              </a:rPr>
              <a:t>End</a:t>
            </a:r>
            <a:r>
              <a:rPr lang="es-CO" sz="1100" dirty="0">
                <a:latin typeface="Abel" panose="02000506030000020004" pitchFamily="2" charset="0"/>
                <a:cs typeface="Calibri" panose="020F0502020204030204" pitchFamily="34" charset="0"/>
              </a:rPr>
              <a:t> </a:t>
            </a:r>
            <a:r>
              <a:rPr lang="es-CO" sz="1100" dirty="0" err="1">
                <a:latin typeface="Abel" panose="02000506030000020004" pitchFamily="2" charset="0"/>
                <a:cs typeface="Calibri" panose="020F0502020204030204" pitchFamily="34" charset="0"/>
              </a:rPr>
              <a:t>Processing</a:t>
            </a:r>
            <a:r>
              <a:rPr lang="es-CO" sz="1100" dirty="0">
                <a:latin typeface="Abel" panose="02000506030000020004" pitchFamily="2" charset="0"/>
                <a:cs typeface="Calibri" panose="020F0502020204030204" pitchFamily="34" charset="0"/>
              </a:rPr>
              <a:t> </a:t>
            </a:r>
          </a:p>
          <a:p>
            <a:pPr algn="l"/>
            <a:r>
              <a:rPr lang="es-CO" sz="1100" dirty="0">
                <a:latin typeface="Abel" panose="02000506030000020004" pitchFamily="2" charset="0"/>
                <a:cs typeface="Calibri" panose="020F0502020204030204" pitchFamily="34" charset="0"/>
              </a:rPr>
              <a:t>Back-</a:t>
            </a:r>
            <a:r>
              <a:rPr lang="es-CO" sz="1100" dirty="0" err="1">
                <a:latin typeface="Abel" panose="02000506030000020004" pitchFamily="2" charset="0"/>
                <a:cs typeface="Calibri" panose="020F0502020204030204" pitchFamily="34" charset="0"/>
              </a:rPr>
              <a:t>End</a:t>
            </a:r>
            <a:r>
              <a:rPr lang="es-CO" sz="1100" dirty="0">
                <a:latin typeface="Abel" panose="02000506030000020004" pitchFamily="2" charset="0"/>
                <a:cs typeface="Calibri" panose="020F0502020204030204" pitchFamily="34" charset="0"/>
              </a:rPr>
              <a:t> </a:t>
            </a:r>
            <a:r>
              <a:rPr lang="es-CO" sz="1100" dirty="0" err="1">
                <a:latin typeface="Abel" panose="02000506030000020004" pitchFamily="2" charset="0"/>
                <a:cs typeface="Calibri" panose="020F0502020204030204" pitchFamily="34" charset="0"/>
              </a:rPr>
              <a:t>Request</a:t>
            </a:r>
            <a:r>
              <a:rPr lang="es-CO" sz="1100" dirty="0">
                <a:latin typeface="Abel" panose="02000506030000020004" pitchFamily="2" charset="0"/>
                <a:cs typeface="Calibri" panose="020F0502020204030204" pitchFamily="34" charset="0"/>
              </a:rPr>
              <a:t> </a:t>
            </a:r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– Network</a:t>
            </a:r>
          </a:p>
          <a:p>
            <a:pPr algn="l"/>
            <a:r>
              <a:rPr lang="es-CO" sz="1100" dirty="0">
                <a:latin typeface="Abel" panose="02000506030000020004" pitchFamily="2" charset="0"/>
                <a:cs typeface="Calibri" panose="020F0502020204030204" pitchFamily="34" charset="0"/>
              </a:rPr>
              <a:t>Back-</a:t>
            </a:r>
            <a:r>
              <a:rPr lang="es-CO" sz="1100" dirty="0" err="1">
                <a:latin typeface="Abel" panose="02000506030000020004" pitchFamily="2" charset="0"/>
                <a:cs typeface="Calibri" panose="020F0502020204030204" pitchFamily="34" charset="0"/>
              </a:rPr>
              <a:t>End</a:t>
            </a:r>
            <a:r>
              <a:rPr lang="es-CO" sz="1100" dirty="0">
                <a:latin typeface="Abel" panose="02000506030000020004" pitchFamily="2" charset="0"/>
                <a:cs typeface="Calibri" panose="020F0502020204030204" pitchFamily="34" charset="0"/>
              </a:rPr>
              <a:t> Response - Network </a:t>
            </a:r>
          </a:p>
          <a:p>
            <a:pPr algn="l"/>
            <a:r>
              <a:rPr lang="es-CO" sz="1100" dirty="0">
                <a:latin typeface="Abel" panose="02000506030000020004" pitchFamily="2" charset="0"/>
                <a:cs typeface="Calibri" panose="020F0502020204030204" pitchFamily="34" charset="0"/>
              </a:rPr>
              <a:t>Front-</a:t>
            </a:r>
            <a:r>
              <a:rPr lang="es-CO" sz="1100" dirty="0" err="1">
                <a:latin typeface="Abel" panose="02000506030000020004" pitchFamily="2" charset="0"/>
                <a:cs typeface="Calibri" panose="020F0502020204030204" pitchFamily="34" charset="0"/>
              </a:rPr>
              <a:t>End</a:t>
            </a:r>
            <a:r>
              <a:rPr lang="es-CO" sz="1100" dirty="0">
                <a:latin typeface="Abel" panose="02000506030000020004" pitchFamily="2" charset="0"/>
                <a:cs typeface="Calibri" panose="020F0502020204030204" pitchFamily="34" charset="0"/>
              </a:rPr>
              <a:t> </a:t>
            </a:r>
            <a:r>
              <a:rPr lang="es-CO" sz="1100" dirty="0" err="1">
                <a:latin typeface="Abel" panose="02000506030000020004" pitchFamily="2" charset="0"/>
                <a:cs typeface="Calibri" panose="020F0502020204030204" pitchFamily="34" charset="0"/>
              </a:rPr>
              <a:t>Request</a:t>
            </a:r>
            <a:r>
              <a:rPr lang="es-CO" sz="1100" dirty="0">
                <a:latin typeface="Abel" panose="02000506030000020004" pitchFamily="2" charset="0"/>
                <a:cs typeface="Calibri" panose="020F0502020204030204" pitchFamily="34" charset="0"/>
              </a:rPr>
              <a:t> - Network </a:t>
            </a:r>
          </a:p>
          <a:p>
            <a:pPr algn="l"/>
            <a:r>
              <a:rPr lang="es-CO" sz="1100" dirty="0">
                <a:latin typeface="Abel" panose="02000506030000020004" pitchFamily="2" charset="0"/>
                <a:cs typeface="Calibri" panose="020F0502020204030204" pitchFamily="34" charset="0"/>
              </a:rPr>
              <a:t>Front-</a:t>
            </a:r>
            <a:r>
              <a:rPr lang="es-CO" sz="1100" dirty="0" err="1">
                <a:latin typeface="Abel" panose="02000506030000020004" pitchFamily="2" charset="0"/>
                <a:cs typeface="Calibri" panose="020F0502020204030204" pitchFamily="34" charset="0"/>
              </a:rPr>
              <a:t>End</a:t>
            </a:r>
            <a:r>
              <a:rPr lang="es-CO" sz="1100" dirty="0">
                <a:latin typeface="Abel" panose="02000506030000020004" pitchFamily="2" charset="0"/>
                <a:cs typeface="Calibri" panose="020F0502020204030204" pitchFamily="34" charset="0"/>
              </a:rPr>
              <a:t> Response - Network </a:t>
            </a:r>
          </a:p>
          <a:p>
            <a:pPr algn="l"/>
            <a:r>
              <a:rPr lang="es-CO" sz="1100" dirty="0" smtClean="0">
                <a:latin typeface="Abel" panose="02000506030000020004" pitchFamily="2" charset="0"/>
                <a:cs typeface="Calibri" panose="020F0502020204030204" pitchFamily="34" charset="0"/>
              </a:rPr>
              <a:t> </a:t>
            </a:r>
            <a:endParaRPr lang="es-CO" sz="1100" dirty="0">
              <a:latin typeface="Abel" panose="02000506030000020004" pitchFamily="2" charset="0"/>
              <a:cs typeface="Calibri" panose="020F0502020204030204" pitchFamily="34" charset="0"/>
            </a:endParaRPr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712" y="2190152"/>
            <a:ext cx="5306567" cy="2877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2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URL </a:t>
            </a:r>
            <a:r>
              <a:rPr lang="es-CO" dirty="0" err="1" smtClean="0"/>
              <a:t>Calls</a:t>
            </a:r>
            <a:endParaRPr lang="es-CO" dirty="0"/>
          </a:p>
        </p:txBody>
      </p:sp>
      <p:pic>
        <p:nvPicPr>
          <p:cNvPr id="747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8" y="654050"/>
            <a:ext cx="8513804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014" y="748665"/>
            <a:ext cx="2615565" cy="1872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83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DPOD</a:t>
            </a:r>
            <a:endParaRPr lang="es-C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277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DPOD</a:t>
            </a:r>
            <a:br>
              <a:rPr lang="es-CO" dirty="0" smtClean="0"/>
            </a:br>
            <a:r>
              <a:rPr lang="es-CO" dirty="0" smtClean="0"/>
              <a:t>APIC</a:t>
            </a:r>
            <a:endParaRPr lang="es-CO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946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APIC</a:t>
            </a:r>
            <a:endParaRPr lang="es-CO" dirty="0"/>
          </a:p>
        </p:txBody>
      </p:sp>
      <p:pic>
        <p:nvPicPr>
          <p:cNvPr id="737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09" y="654050"/>
            <a:ext cx="8095682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6492240" y="426720"/>
            <a:ext cx="1059180" cy="655320"/>
          </a:xfrm>
          <a:prstGeom prst="roundRect">
            <a:avLst/>
          </a:prstGeom>
          <a:noFill/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445" y="1001079"/>
            <a:ext cx="2687955" cy="1171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510" y="963426"/>
            <a:ext cx="2884170" cy="156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793" y="963426"/>
            <a:ext cx="2909887" cy="1287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73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757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717256"/>
            <a:ext cx="8534400" cy="228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754380"/>
            <a:ext cx="3228975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40" y="3275034"/>
            <a:ext cx="7773436" cy="1091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8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r="1692" b="3627"/>
          <a:stretch/>
        </p:blipFill>
        <p:spPr bwMode="auto">
          <a:xfrm>
            <a:off x="5074919" y="754380"/>
            <a:ext cx="3124201" cy="197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114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57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Resumen de actividad por producto y API</a:t>
            </a:r>
            <a:endParaRPr lang="es-CO" dirty="0"/>
          </a:p>
        </p:txBody>
      </p:sp>
      <p:pic>
        <p:nvPicPr>
          <p:cNvPr id="768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01" y="837112"/>
            <a:ext cx="7430537" cy="1933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785" y="1144905"/>
            <a:ext cx="1428750" cy="1695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38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672465"/>
            <a:ext cx="140970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885" y="672465"/>
            <a:ext cx="6969125" cy="3441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766888" y="563880"/>
            <a:ext cx="6721792" cy="426720"/>
          </a:xfrm>
          <a:prstGeom prst="roundRect">
            <a:avLst/>
          </a:prstGeom>
          <a:noFill/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231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788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04" y="654050"/>
            <a:ext cx="8358492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644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Politicas</a:t>
            </a:r>
            <a:r>
              <a:rPr lang="es-CO" dirty="0" smtClean="0"/>
              <a:t> de </a:t>
            </a:r>
            <a:r>
              <a:rPr lang="es-CO" dirty="0" err="1" smtClean="0"/>
              <a:t>Assemble</a:t>
            </a:r>
            <a:endParaRPr lang="es-CO" dirty="0"/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39855"/>
            <a:ext cx="8534400" cy="3587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140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43621"/>
            <a:ext cx="8534400" cy="3580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Rounded Rectangle 4"/>
          <p:cNvSpPr/>
          <p:nvPr/>
        </p:nvSpPr>
        <p:spPr>
          <a:xfrm>
            <a:off x="3139440" y="1188720"/>
            <a:ext cx="845820" cy="228600"/>
          </a:xfrm>
          <a:prstGeom prst="roundRect">
            <a:avLst/>
          </a:prstGeom>
          <a:noFill/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  <p:sp>
        <p:nvSpPr>
          <p:cNvPr id="12" name="Rounded Rectangle 11"/>
          <p:cNvSpPr/>
          <p:nvPr/>
        </p:nvSpPr>
        <p:spPr>
          <a:xfrm>
            <a:off x="4084320" y="1188720"/>
            <a:ext cx="845820" cy="228600"/>
          </a:xfrm>
          <a:prstGeom prst="roundRect">
            <a:avLst/>
          </a:prstGeom>
          <a:noFill/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078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Ejecuciones: Disponibilidad</a:t>
            </a:r>
            <a:endParaRPr lang="es-CO" dirty="0"/>
          </a:p>
        </p:txBody>
      </p:sp>
      <p:pic>
        <p:nvPicPr>
          <p:cNvPr id="819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99961"/>
            <a:ext cx="8534400" cy="2467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870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829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726004"/>
            <a:ext cx="8534400" cy="4015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143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DataPower </a:t>
            </a:r>
            <a:r>
              <a:rPr lang="es-CO" dirty="0" err="1" smtClean="0"/>
              <a:t>Operations</a:t>
            </a:r>
            <a:r>
              <a:rPr lang="es-CO" dirty="0" smtClean="0"/>
              <a:t> </a:t>
            </a:r>
            <a:r>
              <a:rPr lang="es-CO" dirty="0" err="1" smtClean="0"/>
              <a:t>Dashboard</a:t>
            </a:r>
            <a:r>
              <a:rPr lang="es-CO" dirty="0" smtClean="0"/>
              <a:t> DPOD</a:t>
            </a:r>
            <a:endParaRPr lang="es-CO" dirty="0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29" y="654050"/>
            <a:ext cx="8238642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992" y="1022032"/>
            <a:ext cx="2117407" cy="1784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184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93624" y="1427067"/>
            <a:ext cx="4322016" cy="224676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ES" sz="14000" dirty="0" smtClean="0">
                <a:solidFill>
                  <a:schemeClr val="accent4">
                    <a:lumMod val="50000"/>
                  </a:schemeClr>
                </a:solidFill>
                <a:latin typeface="Gill Sans Ultra Bold" panose="020B0A02020104020203" pitchFamily="34" charset="0"/>
                <a:ea typeface="Adobe Fan Heiti Std B" pitchFamily="34" charset="-128"/>
              </a:rPr>
              <a:t>AP</a:t>
            </a:r>
            <a:r>
              <a:rPr lang="es-ES" sz="14000" dirty="0" smtClean="0">
                <a:solidFill>
                  <a:srgbClr val="468AB8"/>
                </a:solidFill>
                <a:latin typeface="Gill Sans Ultra Bold" panose="020B0A02020104020203" pitchFamily="34" charset="0"/>
                <a:ea typeface="Adobe Fan Heiti Std B" pitchFamily="34" charset="-128"/>
              </a:rPr>
              <a:t>I</a:t>
            </a:r>
            <a:endParaRPr lang="es-CO" sz="14000" dirty="0">
              <a:latin typeface="Gill Sans Ultra Bold" panose="020B0A02020104020203" pitchFamily="34" charset="0"/>
            </a:endParaRPr>
          </a:p>
        </p:txBody>
      </p:sp>
      <p:pic>
        <p:nvPicPr>
          <p:cNvPr id="537603" name="Picture 4" descr="SOA-Experts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C1C1C1"/>
              </a:clrFrom>
              <a:clrTo>
                <a:srgbClr val="C1C1C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40928" y="1794923"/>
            <a:ext cx="64885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7607" name="Rectangle 7"/>
          <p:cNvSpPr>
            <a:spLocks noChangeArrowheads="1"/>
          </p:cNvSpPr>
          <p:nvPr/>
        </p:nvSpPr>
        <p:spPr bwMode="auto">
          <a:xfrm>
            <a:off x="290946" y="586656"/>
            <a:ext cx="6851073" cy="21669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ES" sz="1600">
              <a:solidFill>
                <a:schemeClr val="bg1"/>
              </a:solidFill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361112" y="2185363"/>
            <a:ext cx="189026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/>
            <a:r>
              <a:rPr lang="es-CO" sz="1000" b="1" dirty="0">
                <a:solidFill>
                  <a:srgbClr val="4D4D4D"/>
                </a:solidFill>
              </a:rPr>
              <a:t>VCSOFT Argentina S.A.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Luis María Campos 134 10°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Tel.: (54-11) 5258 2374</a:t>
            </a:r>
          </a:p>
          <a:p>
            <a:pPr algn="l"/>
            <a:r>
              <a:rPr lang="es-CO" sz="1000" dirty="0" err="1">
                <a:solidFill>
                  <a:srgbClr val="4D4D4D"/>
                </a:solidFill>
              </a:rPr>
              <a:t>Cel</a:t>
            </a:r>
            <a:r>
              <a:rPr lang="es-CO" sz="1000" dirty="0">
                <a:solidFill>
                  <a:srgbClr val="4D4D4D"/>
                </a:solidFill>
              </a:rPr>
              <a:t>:(54 9 11) 3236 9775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Buenos Aires, Argentina</a:t>
            </a:r>
          </a:p>
          <a:p>
            <a:pPr algn="l"/>
            <a:endParaRPr lang="en-US" sz="1000" dirty="0">
              <a:solidFill>
                <a:srgbClr val="4D4D4D"/>
              </a:solidFill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361113" y="3082648"/>
            <a:ext cx="1890261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es-CO" sz="1000" b="1" dirty="0">
                <a:solidFill>
                  <a:srgbClr val="4D4D4D"/>
                </a:solidFill>
              </a:rPr>
              <a:t>VCSOFT  S.A.S.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Calle 100 No 17A - 36 Of. 601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Tel: (57-1) 621 9348</a:t>
            </a:r>
          </a:p>
          <a:p>
            <a:pPr algn="l"/>
            <a:r>
              <a:rPr lang="es-CO" sz="1000" dirty="0" err="1">
                <a:solidFill>
                  <a:srgbClr val="4D4D4D"/>
                </a:solidFill>
              </a:rPr>
              <a:t>Cel</a:t>
            </a:r>
            <a:r>
              <a:rPr lang="es-CO" sz="1000" dirty="0">
                <a:solidFill>
                  <a:srgbClr val="4D4D4D"/>
                </a:solidFill>
              </a:rPr>
              <a:t>: 315 343 3919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Bogotá, Colombia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13" y="1674945"/>
            <a:ext cx="1806142" cy="530982"/>
          </a:xfrm>
          <a:prstGeom prst="rect">
            <a:avLst/>
          </a:prstGeom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361113" y="4017830"/>
            <a:ext cx="1947969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it-IT" sz="1000" b="1" dirty="0" smtClean="0">
                <a:solidFill>
                  <a:srgbClr val="4D4D4D"/>
                </a:solidFill>
              </a:rPr>
              <a:t>VCSOFT Chile S.A.</a:t>
            </a:r>
          </a:p>
          <a:p>
            <a:pPr algn="l"/>
            <a:r>
              <a:rPr lang="it-IT" sz="1000" dirty="0">
                <a:solidFill>
                  <a:srgbClr val="4D4D4D"/>
                </a:solidFill>
              </a:rPr>
              <a:t>Francisco Antonio Encina </a:t>
            </a:r>
            <a:r>
              <a:rPr lang="it-IT" sz="1000" dirty="0" smtClean="0">
                <a:solidFill>
                  <a:srgbClr val="4D4D4D"/>
                </a:solidFill>
              </a:rPr>
              <a:t>1781</a:t>
            </a:r>
          </a:p>
          <a:p>
            <a:pPr algn="l"/>
            <a:r>
              <a:rPr lang="it-IT" sz="1000" dirty="0" smtClean="0">
                <a:solidFill>
                  <a:srgbClr val="4D4D4D"/>
                </a:solidFill>
              </a:rPr>
              <a:t>Tel: (56-2) 28171983</a:t>
            </a:r>
          </a:p>
          <a:p>
            <a:pPr algn="l"/>
            <a:r>
              <a:rPr lang="it-IT" sz="1000" dirty="0" smtClean="0">
                <a:solidFill>
                  <a:srgbClr val="4D4D4D"/>
                </a:solidFill>
              </a:rPr>
              <a:t>Cel:(56-9) 6288 5114</a:t>
            </a:r>
          </a:p>
          <a:p>
            <a:pPr algn="l"/>
            <a:r>
              <a:rPr lang="it-IT" sz="1000" dirty="0" smtClean="0">
                <a:solidFill>
                  <a:srgbClr val="4D4D4D"/>
                </a:solidFill>
              </a:rPr>
              <a:t>Santiago, Chile</a:t>
            </a:r>
            <a:endParaRPr lang="it-IT" sz="1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9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470" y="141685"/>
            <a:ext cx="6923088" cy="361655"/>
          </a:xfrm>
        </p:spPr>
        <p:txBody>
          <a:bodyPr/>
          <a:lstStyle/>
          <a:p>
            <a:endParaRPr lang="es-CO" dirty="0"/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8" y="654050"/>
            <a:ext cx="8359144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859" y="944880"/>
            <a:ext cx="2349230" cy="128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21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93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75" y="654050"/>
            <a:ext cx="8233350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678680" y="4114800"/>
            <a:ext cx="1196340" cy="163830"/>
          </a:xfrm>
          <a:prstGeom prst="roundRect">
            <a:avLst/>
          </a:prstGeom>
          <a:noFill/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47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" y="976067"/>
            <a:ext cx="8478433" cy="3515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159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System</a:t>
            </a:r>
            <a:r>
              <a:rPr lang="es-CO" dirty="0" smtClean="0"/>
              <a:t> </a:t>
            </a:r>
            <a:r>
              <a:rPr lang="es-CO" dirty="0" err="1" smtClean="0"/>
              <a:t>Health</a:t>
            </a:r>
            <a:endParaRPr lang="es-CO" dirty="0"/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58" y="734303"/>
            <a:ext cx="3286584" cy="1057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985" y="1105852"/>
            <a:ext cx="6039855" cy="4037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" y="598170"/>
            <a:ext cx="13525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960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System</a:t>
            </a:r>
            <a:r>
              <a:rPr lang="es-CO" dirty="0" smtClean="0"/>
              <a:t> </a:t>
            </a:r>
            <a:r>
              <a:rPr lang="es-CO" dirty="0" err="1" smtClean="0"/>
              <a:t>Health</a:t>
            </a:r>
            <a:endParaRPr lang="es-CO" dirty="0"/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840" y="448310"/>
            <a:ext cx="5988140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20" y="1159932"/>
            <a:ext cx="5791200" cy="3852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879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Detalle de </a:t>
            </a:r>
            <a:r>
              <a:rPr lang="es-CO" dirty="0" err="1" smtClean="0"/>
              <a:t>System</a:t>
            </a:r>
            <a:r>
              <a:rPr lang="es-CO" dirty="0" smtClean="0"/>
              <a:t> </a:t>
            </a:r>
            <a:r>
              <a:rPr lang="es-CO" dirty="0" err="1" smtClean="0"/>
              <a:t>Health</a:t>
            </a:r>
            <a:endParaRPr lang="es-CO" dirty="0"/>
          </a:p>
        </p:txBody>
      </p:sp>
      <p:pic>
        <p:nvPicPr>
          <p:cNvPr id="655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850478"/>
            <a:ext cx="3162741" cy="1495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920" y="11113"/>
            <a:ext cx="4672648" cy="205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696765"/>
            <a:ext cx="5337810" cy="2359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52" y="3019478"/>
            <a:ext cx="4642168" cy="2073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02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iseño personaliz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7F98D7"/>
          </a:solidFill>
          <a:headEnd type="none" w="med" len="med"/>
          <a:tailEnd type="none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 w="12700">
          <a:solidFill>
            <a:srgbClr val="7F98D7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lnDef>
    <a:txDef>
      <a:spPr>
        <a:noFill/>
      </a:spPr>
      <a:bodyPr wrap="square" rtlCol="0">
        <a:noAutofit/>
      </a:bodyPr>
      <a:lstStyle>
        <a:defPPr>
          <a:defRPr sz="1100" dirty="0" err="1">
            <a:latin typeface="Abel" panose="02000506030000020004" pitchFamily="2" charset="0"/>
            <a:cs typeface="Calibri" panose="020F0502020204030204" pitchFamily="34" charset="0"/>
          </a:defRPr>
        </a:defPPr>
      </a:lstStyle>
    </a:txDef>
  </a:objectDefaults>
  <a:extraClrSchemeLst>
    <a:extraClrScheme>
      <a:clrScheme name="Diseño personaliz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197060</TotalTime>
  <Words>174</Words>
  <Application>Microsoft Office PowerPoint</Application>
  <PresentationFormat>On-screen Show (16:9)</PresentationFormat>
  <Paragraphs>48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Diseño personalizado</vt:lpstr>
      <vt:lpstr>PowerPoint Presentation</vt:lpstr>
      <vt:lpstr>DPOD</vt:lpstr>
      <vt:lpstr>DataPower Operations Dashboard DPOD</vt:lpstr>
      <vt:lpstr>PowerPoint Presentation</vt:lpstr>
      <vt:lpstr>PowerPoint Presentation</vt:lpstr>
      <vt:lpstr>PowerPoint Presentation</vt:lpstr>
      <vt:lpstr>System Health</vt:lpstr>
      <vt:lpstr>System Health</vt:lpstr>
      <vt:lpstr>Detalle de System Health</vt:lpstr>
      <vt:lpstr>Actividad Reciente</vt:lpstr>
      <vt:lpstr>Actividad reciente</vt:lpstr>
      <vt:lpstr>PowerPoint Presentation</vt:lpstr>
      <vt:lpstr>Analítica: Servicios</vt:lpstr>
      <vt:lpstr>Distribución Actividad</vt:lpstr>
      <vt:lpstr>Analítica: Actividad por servicio</vt:lpstr>
      <vt:lpstr>Detalle por servicio</vt:lpstr>
      <vt:lpstr>Segregacion por appliance (device)</vt:lpstr>
      <vt:lpstr>Service Latency</vt:lpstr>
      <vt:lpstr>URL Calls</vt:lpstr>
      <vt:lpstr>DPOD APIC</vt:lpstr>
      <vt:lpstr>APIC</vt:lpstr>
      <vt:lpstr>PowerPoint Presentation</vt:lpstr>
      <vt:lpstr>Resumen de actividad por producto y API</vt:lpstr>
      <vt:lpstr>PowerPoint Presentation</vt:lpstr>
      <vt:lpstr>PowerPoint Presentation</vt:lpstr>
      <vt:lpstr>Politicas de Assemble</vt:lpstr>
      <vt:lpstr>PowerPoint Presentation</vt:lpstr>
      <vt:lpstr>Ejecuciones: Disponibilidad</vt:lpstr>
      <vt:lpstr>PowerPoint Presentation</vt:lpstr>
      <vt:lpstr>PowerPoint Presentation</vt:lpstr>
    </vt:vector>
  </TitlesOfParts>
  <Company>VCSOFT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Conceptos APIC y Administración de la plataforma-Material Temario</dc:title>
  <dc:creator>jaimev@vc-soft.com</dc:creator>
  <cp:keywords>APIC;VCSOFT;admin</cp:keywords>
  <cp:lastModifiedBy>jaimev@vc-soft.com</cp:lastModifiedBy>
  <cp:revision>1172</cp:revision>
  <dcterms:created xsi:type="dcterms:W3CDTF">2008-07-03T15:15:46Z</dcterms:created>
  <dcterms:modified xsi:type="dcterms:W3CDTF">2020-05-05T23:37:13Z</dcterms:modified>
</cp:coreProperties>
</file>